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906000" cy="6858000" type="A4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79" autoAdjust="0"/>
    <p:restoredTop sz="94627"/>
  </p:normalViewPr>
  <p:slideViewPr>
    <p:cSldViewPr snapToGrid="0" snapToObjects="1">
      <p:cViewPr>
        <p:scale>
          <a:sx n="75" d="100"/>
          <a:sy n="75" d="100"/>
        </p:scale>
        <p:origin x="3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9545" y="47193"/>
            <a:ext cx="7429500" cy="273090"/>
          </a:xfrm>
        </p:spPr>
        <p:txBody>
          <a:bodyPr numCol="1">
            <a:noAutofit/>
          </a:bodyPr>
          <a:lstStyle/>
          <a:p>
            <a:r>
              <a:rPr lang="en-US" sz="1800" b="1" dirty="0" smtClean="0"/>
              <a:t>Year 3 |</a:t>
            </a:r>
            <a:r>
              <a:rPr lang="en-US" sz="1800" b="1" dirty="0" smtClean="0"/>
              <a:t>	</a:t>
            </a:r>
            <a:r>
              <a:rPr lang="en-US" sz="1800" b="1" dirty="0" smtClean="0"/>
              <a:t>Science</a:t>
            </a:r>
            <a:r>
              <a:rPr lang="en-US" sz="1800" b="1" dirty="0" smtClean="0"/>
              <a:t>	| </a:t>
            </a:r>
            <a:r>
              <a:rPr lang="en-US" sz="1800" b="1" dirty="0" smtClean="0"/>
              <a:t>Forces and Magnets</a:t>
            </a:r>
            <a:endParaRPr lang="en-US" sz="1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2028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318600"/>
              </p:ext>
            </p:extLst>
          </p:nvPr>
        </p:nvGraphicFramePr>
        <p:xfrm>
          <a:off x="2864582" y="544278"/>
          <a:ext cx="3131616" cy="61093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823">
                <a:tc gridSpan="2">
                  <a:txBody>
                    <a:bodyPr/>
                    <a:lstStyle/>
                    <a:p>
                      <a:pPr algn="ctr"/>
                      <a:r>
                        <a:rPr lang="en-GB" altLang="en-GB" dirty="0" smtClean="0"/>
                        <a:t>Key Knowledge</a:t>
                      </a:r>
                      <a:endParaRPr lang="en-GB" altLang="en-GB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GB" altLang="en-GB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17">
                <a:tc>
                  <a:txBody>
                    <a:bodyPr/>
                    <a:lstStyle/>
                    <a:p>
                      <a:r>
                        <a:rPr lang="en-GB" altLang="en-GB" sz="1000" b="0" dirty="0"/>
                        <a:t>1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Different</a:t>
                      </a:r>
                      <a:r>
                        <a:rPr lang="en-GB" sz="1200" baseline="0" dirty="0" smtClean="0"/>
                        <a:t> surfaces create different amounts of friction</a:t>
                      </a:r>
                      <a:endParaRPr lang="en-GB" sz="12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260">
                <a:tc>
                  <a:txBody>
                    <a:bodyPr/>
                    <a:lstStyle/>
                    <a:p>
                      <a:r>
                        <a:rPr lang="en-GB" altLang="en-GB" sz="1000" b="0" dirty="0"/>
                        <a:t>2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</a:t>
                      </a:r>
                      <a:r>
                        <a:rPr lang="en-GB" sz="1200" baseline="0" dirty="0" smtClean="0"/>
                        <a:t> amount of friction created by an object moving over a surface depends on the roughness of the surface and the object, and the force between them.</a:t>
                      </a:r>
                      <a:endParaRPr lang="en-GB" sz="12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717">
                <a:tc>
                  <a:txBody>
                    <a:bodyPr/>
                    <a:lstStyle/>
                    <a:p>
                      <a:r>
                        <a:rPr lang="en-GB" altLang="en-GB" sz="1000" b="0" dirty="0"/>
                        <a:t>3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Forces will change the motion of an object. They will either make it start to move, speed up, slow it down or even make it stop. </a:t>
                      </a:r>
                    </a:p>
                    <a:p>
                      <a:endParaRPr lang="en-GB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509847"/>
                  </a:ext>
                </a:extLst>
              </a:tr>
              <a:tr h="327260">
                <a:tc>
                  <a:txBody>
                    <a:bodyPr/>
                    <a:lstStyle/>
                    <a:p>
                      <a:r>
                        <a:rPr lang="en-GB" altLang="en-GB" sz="1000" b="0" dirty="0"/>
                        <a:t>4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Like poles repel and opposite poles</a:t>
                      </a:r>
                      <a:r>
                        <a:rPr lang="en-GB" sz="1200" baseline="0" dirty="0" smtClean="0"/>
                        <a:t> attract.</a:t>
                      </a:r>
                      <a:endParaRPr lang="en-GB" sz="12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16">
                <a:tc>
                  <a:txBody>
                    <a:bodyPr/>
                    <a:lstStyle/>
                    <a:p>
                      <a:r>
                        <a:rPr lang="en-GB" altLang="en-GB" sz="1000" b="0" dirty="0"/>
                        <a:t>5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magnetic field is invisible. In this example you can see the magnetic field. This is what happens when the iron filings are placed on top of a piece of paper with a magnet underneath.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260">
                <a:tc>
                  <a:txBody>
                    <a:bodyPr/>
                    <a:lstStyle/>
                    <a:p>
                      <a:r>
                        <a:rPr lang="en-GB" altLang="en-GB" sz="1000" b="0" dirty="0"/>
                        <a:t>6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needle of a compass is a magnet. A compass always points north-south on Earth. </a:t>
                      </a:r>
                    </a:p>
                    <a:p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A16600-9CE5-7D4D-9238-FE903140D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69958"/>
              </p:ext>
            </p:extLst>
          </p:nvPr>
        </p:nvGraphicFramePr>
        <p:xfrm>
          <a:off x="6172545" y="540277"/>
          <a:ext cx="3601797" cy="50697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090">
                  <a:extLst>
                    <a:ext uri="{9D8B030D-6E8A-4147-A177-3AD203B41FA5}">
                      <a16:colId xmlns:a16="http://schemas.microsoft.com/office/drawing/2014/main" val="3034729171"/>
                    </a:ext>
                  </a:extLst>
                </a:gridCol>
                <a:gridCol w="3262707">
                  <a:extLst>
                    <a:ext uri="{9D8B030D-6E8A-4147-A177-3AD203B41FA5}">
                      <a16:colId xmlns:a16="http://schemas.microsoft.com/office/drawing/2014/main" val="771789285"/>
                    </a:ext>
                  </a:extLst>
                </a:gridCol>
              </a:tblGrid>
              <a:tr h="68060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Useful Diagrams</a:t>
                      </a:r>
                      <a:endParaRPr lang="en-US" sz="18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910169"/>
                  </a:ext>
                </a:extLst>
              </a:tr>
              <a:tr h="535557">
                <a:tc>
                  <a:txBody>
                    <a:bodyPr/>
                    <a:lstStyle/>
                    <a:p>
                      <a:r>
                        <a:rPr lang="en-US" sz="1200" b="0" dirty="0"/>
                        <a:t>1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584818"/>
                  </a:ext>
                </a:extLst>
              </a:tr>
              <a:tr h="535557">
                <a:tc>
                  <a:txBody>
                    <a:bodyPr/>
                    <a:lstStyle/>
                    <a:p>
                      <a:r>
                        <a:rPr lang="en-US" sz="1200" b="0" dirty="0"/>
                        <a:t>2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142700"/>
                  </a:ext>
                </a:extLst>
              </a:tr>
              <a:tr h="535557">
                <a:tc>
                  <a:txBody>
                    <a:bodyPr/>
                    <a:lstStyle/>
                    <a:p>
                      <a:r>
                        <a:rPr lang="en-US" sz="1200" b="0" dirty="0"/>
                        <a:t>3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59478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0287"/>
              </p:ext>
            </p:extLst>
          </p:nvPr>
        </p:nvGraphicFramePr>
        <p:xfrm>
          <a:off x="93309" y="482965"/>
          <a:ext cx="2649894" cy="63065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087">
                  <a:extLst>
                    <a:ext uri="{9D8B030D-6E8A-4147-A177-3AD203B41FA5}">
                      <a16:colId xmlns:a16="http://schemas.microsoft.com/office/drawing/2014/main" val="3827066675"/>
                    </a:ext>
                  </a:extLst>
                </a:gridCol>
              </a:tblGrid>
              <a:tr h="356825">
                <a:tc gridSpan="3">
                  <a:txBody>
                    <a:bodyPr/>
                    <a:lstStyle/>
                    <a:p>
                      <a:pPr algn="ctr"/>
                      <a:r>
                        <a:rPr lang="en-GB" altLang="en-GB" sz="1600" dirty="0" smtClean="0"/>
                        <a:t>Key Vocabulary</a:t>
                      </a:r>
                      <a:endParaRPr lang="en-GB" altLang="en-GB" sz="16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GB" altLang="en-GB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73">
                <a:tc>
                  <a:txBody>
                    <a:bodyPr/>
                    <a:lstStyle/>
                    <a:p>
                      <a:r>
                        <a:rPr lang="en-GB" altLang="en-GB" sz="1000" dirty="0"/>
                        <a:t>1</a:t>
                      </a:r>
                      <a:endParaRPr lang="en-GB" altLang="en-GB" sz="10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Forces</a:t>
                      </a:r>
                      <a:endParaRPr lang="en-GB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Pushes</a:t>
                      </a:r>
                      <a:r>
                        <a:rPr lang="en-GB" sz="1100" baseline="0" dirty="0" smtClean="0"/>
                        <a:t> or pulls.</a:t>
                      </a:r>
                      <a:endParaRPr lang="en-GB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933">
                <a:tc>
                  <a:txBody>
                    <a:bodyPr/>
                    <a:lstStyle/>
                    <a:p>
                      <a:r>
                        <a:rPr lang="en-GB" altLang="en-GB" sz="1000" dirty="0"/>
                        <a:t>2</a:t>
                      </a:r>
                      <a:endParaRPr lang="en-GB" altLang="en-GB" sz="10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Friction</a:t>
                      </a:r>
                      <a:endParaRPr lang="en-GB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 force that acts between two</a:t>
                      </a:r>
                      <a:r>
                        <a:rPr lang="en-GB" sz="1100" baseline="0" dirty="0" smtClean="0"/>
                        <a:t> surfaces or objects that are moving, or trying to move, across each other.</a:t>
                      </a:r>
                      <a:endParaRPr lang="en-GB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780">
                <a:tc>
                  <a:txBody>
                    <a:bodyPr/>
                    <a:lstStyle/>
                    <a:p>
                      <a:r>
                        <a:rPr lang="en-GB" altLang="en-GB" sz="1000" dirty="0"/>
                        <a:t>3</a:t>
                      </a:r>
                      <a:endParaRPr lang="en-GB" altLang="en-GB" sz="10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Surface</a:t>
                      </a:r>
                      <a:endParaRPr lang="en-GB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The top layer of</a:t>
                      </a:r>
                      <a:r>
                        <a:rPr lang="en-GB" sz="1100" baseline="0" dirty="0" smtClean="0"/>
                        <a:t> something.</a:t>
                      </a:r>
                      <a:endParaRPr lang="en-GB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07509847"/>
                  </a:ext>
                </a:extLst>
              </a:tr>
              <a:tr h="334967">
                <a:tc>
                  <a:txBody>
                    <a:bodyPr/>
                    <a:lstStyle/>
                    <a:p>
                      <a:r>
                        <a:rPr lang="en-GB" altLang="en-GB" sz="1000" dirty="0"/>
                        <a:t>4</a:t>
                      </a:r>
                      <a:endParaRPr lang="en-GB" altLang="en-GB" sz="10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Magnet</a:t>
                      </a:r>
                      <a:endParaRPr lang="en-GB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An object that produces a magnetic force that pulls certain</a:t>
                      </a:r>
                      <a:r>
                        <a:rPr lang="en-GB" sz="1100" baseline="0" dirty="0" smtClean="0"/>
                        <a:t> objects towards it.</a:t>
                      </a:r>
                      <a:endParaRPr lang="en-GB" sz="11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62">
                <a:tc>
                  <a:txBody>
                    <a:bodyPr/>
                    <a:lstStyle/>
                    <a:p>
                      <a:r>
                        <a:rPr lang="en-GB" altLang="en-GB" sz="1000" dirty="0"/>
                        <a:t>5</a:t>
                      </a:r>
                      <a:endParaRPr lang="en-GB" altLang="en-GB" sz="10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Magnetic</a:t>
                      </a:r>
                      <a:endParaRPr lang="en-GB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Objects which are attracted to a magnet are magnetic. Objects containing iron,</a:t>
                      </a:r>
                      <a:r>
                        <a:rPr lang="en-GB" sz="1100" baseline="0" dirty="0" smtClean="0"/>
                        <a:t> cobalt or nickel are magnetic.</a:t>
                      </a:r>
                      <a:endParaRPr lang="en-GB" sz="11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7">
                <a:tc>
                  <a:txBody>
                    <a:bodyPr/>
                    <a:lstStyle/>
                    <a:p>
                      <a:r>
                        <a:rPr lang="en-GB" altLang="en-GB" sz="1000" dirty="0"/>
                        <a:t>6</a:t>
                      </a:r>
                      <a:endParaRPr lang="en-GB" altLang="en-GB" sz="10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Poles</a:t>
                      </a:r>
                      <a:endParaRPr lang="en-GB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North and</a:t>
                      </a:r>
                      <a:r>
                        <a:rPr lang="en-GB" sz="1100" baseline="0" dirty="0" smtClean="0"/>
                        <a:t> south poles are found at different ends of a magnet</a:t>
                      </a:r>
                      <a:endParaRPr lang="en-GB" sz="11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036">
                <a:tc>
                  <a:txBody>
                    <a:bodyPr/>
                    <a:lstStyle/>
                    <a:p>
                      <a:r>
                        <a:rPr lang="en-GB" altLang="en-GB" sz="1000" dirty="0"/>
                        <a:t>7</a:t>
                      </a:r>
                      <a:endParaRPr lang="en-GB" altLang="en-GB" sz="10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Repel</a:t>
                      </a:r>
                      <a:endParaRPr lang="en-GB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Repulsion is a force that pushes objects away.</a:t>
                      </a:r>
                      <a:r>
                        <a:rPr lang="en-GB" sz="1100" baseline="0" dirty="0" smtClean="0"/>
                        <a:t> For example, when a north pole is placed near the north pole of another magnet, the two poles repel (push away from each other).</a:t>
                      </a:r>
                      <a:endParaRPr lang="en-GB" sz="11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962">
                <a:tc>
                  <a:txBody>
                    <a:bodyPr/>
                    <a:lstStyle/>
                    <a:p>
                      <a:r>
                        <a:rPr lang="en-GB" altLang="en-GB" sz="1000" dirty="0"/>
                        <a:t>8</a:t>
                      </a:r>
                      <a:endParaRPr lang="en-GB" altLang="en-GB" sz="10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Attract</a:t>
                      </a:r>
                      <a:endParaRPr lang="en-GB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Attraction is a force that pulls</a:t>
                      </a:r>
                      <a:r>
                        <a:rPr lang="en-GB" sz="1100" baseline="0" dirty="0" smtClean="0"/>
                        <a:t> objects together. For example, when a north pole is placed near a south pole of another magnet, the two poles attract (pull together). </a:t>
                      </a:r>
                      <a:endParaRPr lang="en-GB" sz="11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 descr="Magnetic Fiel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23" y="4302754"/>
            <a:ext cx="1602914" cy="96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pass in silver design with red and blue needl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7037" l="19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/>
        </p:blipFill>
        <p:spPr bwMode="auto">
          <a:xfrm>
            <a:off x="4029391" y="5780112"/>
            <a:ext cx="801998" cy="79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1303" y="1347242"/>
            <a:ext cx="3192414" cy="445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1929" y="1792339"/>
            <a:ext cx="3036047" cy="453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1303" y="2360891"/>
            <a:ext cx="3187132" cy="1324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1303" y="3800346"/>
            <a:ext cx="3187132" cy="17088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42743" y="5690941"/>
            <a:ext cx="3315233" cy="1015663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FUN FACT! </a:t>
            </a:r>
          </a:p>
          <a:p>
            <a:pPr algn="ctr"/>
            <a:r>
              <a:rPr lang="en-GB" sz="1200" dirty="0" smtClean="0"/>
              <a:t>It is because of forces that geckos can stick to walls!</a:t>
            </a:r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pic>
        <p:nvPicPr>
          <p:cNvPr id="1032" name="Picture 8" descr="Geckos' Sticky Secret? They Hang by Toe Hairs | Live Scienc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29" y="6111760"/>
            <a:ext cx="838180" cy="55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ecko-inspired adhesive propels robotic inchworm – Physics Worl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99" y="6110789"/>
            <a:ext cx="893538" cy="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9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4665</TotalTime>
  <Words>336</Words>
  <Application>Microsoft Office PowerPoint</Application>
  <PresentationFormat>A4 Paper (210x297 mm)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Year 3 | Science | Forces and Magnets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Alexandra Middleton</cp:lastModifiedBy>
  <cp:revision>66</cp:revision>
  <cp:lastPrinted>2017-10-30T10:21:12Z</cp:lastPrinted>
  <dcterms:created xsi:type="dcterms:W3CDTF">2017-10-15T20:56:30Z</dcterms:created>
  <dcterms:modified xsi:type="dcterms:W3CDTF">2021-01-04T10:59:00Z</dcterms:modified>
</cp:coreProperties>
</file>